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9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554480"/>
            <a:ext cx="5120640" cy="5120640"/>
          </a:xfrm>
          <a:prstGeom prst="ellipse">
            <a:avLst/>
          </a:prstGeom>
          <a:solidFill>
            <a:srgbClr val="214D40">
              <a:alpha val="72000"/>
            </a:srgbClr>
          </a:solidFill>
          <a:ln w="15240">
            <a:solidFill>
              <a:srgbClr val="315B50">
                <a:alpha val="6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829800" y="-137160"/>
            <a:ext cx="1920240" cy="1920240"/>
          </a:xfrm>
          <a:prstGeom prst="ellipse">
            <a:avLst/>
          </a:prstGeom>
          <a:solidFill>
            <a:srgbClr val="0D2921">
              <a:alpha val="0"/>
            </a:srgbClr>
          </a:solidFill>
          <a:ln w="12700">
            <a:solidFill>
              <a:srgbClr val="D4B56A">
                <a:alpha val="35000"/>
              </a:srgbClr>
            </a:solidFill>
            <a:prstDash val="solid"/>
          </a:ln>
        </p:spPr>
      </p:sp>
      <p:pic>
        <p:nvPicPr>
          <p:cNvPr id="4" name="Image 0" descr="theone SNC 智慧宴会运营中枢产品标识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502920"/>
            <a:ext cx="2423160" cy="6583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5800" y="1572768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spc="220" kern="0" dirty="0">
                <a:solidFill>
                  <a:srgbClr val="D4B5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SMART BANQUET SALES &amp; OPERATIONS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40080" y="1874520"/>
            <a:ext cx="5669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theone SNC</a:t>
            </a:r>
            <a:endParaRPr lang="en-US" sz="4600" dirty="0"/>
          </a:p>
        </p:txBody>
      </p:sp>
      <p:sp>
        <p:nvSpPr>
          <p:cNvPr id="7" name="Text 4"/>
          <p:cNvSpPr/>
          <p:nvPr/>
        </p:nvSpPr>
        <p:spPr>
          <a:xfrm>
            <a:off x="667512" y="2651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DCEB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智慧宴会运营中枢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685800" y="3310128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AFC8B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让每一场宴会，从销售到执行都井然有序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85800" y="3977640"/>
            <a:ext cx="1325880" cy="320040"/>
          </a:xfrm>
          <a:prstGeom prst="roundRect">
            <a:avLst>
              <a:gd name="adj" fmla="val 22857"/>
            </a:avLst>
          </a:prstGeom>
          <a:solidFill>
            <a:srgbClr val="224C40"/>
          </a:solidFill>
          <a:ln w="12700">
            <a:solidFill>
              <a:srgbClr val="224C4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58952" y="4064508"/>
            <a:ext cx="117957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销售协同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2176272" y="3977640"/>
            <a:ext cx="1325880" cy="320040"/>
          </a:xfrm>
          <a:prstGeom prst="roundRect">
            <a:avLst>
              <a:gd name="adj" fmla="val 22857"/>
            </a:avLst>
          </a:prstGeom>
          <a:solidFill>
            <a:srgbClr val="224C40"/>
          </a:solidFill>
          <a:ln w="12700">
            <a:solidFill>
              <a:srgbClr val="224C4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249424" y="4064508"/>
            <a:ext cx="117957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副驾驶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3666744" y="3977640"/>
            <a:ext cx="1325880" cy="320040"/>
          </a:xfrm>
          <a:prstGeom prst="roundRect">
            <a:avLst>
              <a:gd name="adj" fmla="val 22857"/>
            </a:avLst>
          </a:prstGeom>
          <a:solidFill>
            <a:srgbClr val="224C40"/>
          </a:solidFill>
          <a:ln w="12700">
            <a:solidFill>
              <a:srgbClr val="224C4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739896" y="4064508"/>
            <a:ext cx="117957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经营治理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5916168" y="1161288"/>
            <a:ext cx="5678424" cy="3986784"/>
          </a:xfrm>
          <a:prstGeom prst="roundRect">
            <a:avLst>
              <a:gd name="adj" fmla="val 1835"/>
            </a:avLst>
          </a:prstGeom>
          <a:solidFill>
            <a:srgbClr val="FFFFFF"/>
          </a:solidFill>
          <a:ln w="10160">
            <a:solidFill>
              <a:srgbClr val="315B50"/>
            </a:solidFill>
            <a:prstDash val="solid"/>
          </a:ln>
          <a:effectLst>
            <a:outerShdw sx="100000" sy="100000" kx="0" ky="0" algn="bl" rotWithShape="0" blurRad="127000" dist="25400" dir="2700000">
              <a:srgbClr val="000000">
                <a:alpha val="28000"/>
              </a:srgbClr>
            </a:outerShdw>
          </a:effectLst>
        </p:spPr>
      </p:sp>
      <p:pic>
        <p:nvPicPr>
          <p:cNvPr id="16" name="Image 1" descr="theone SNC 运营驾驶舱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320" y="1234440"/>
            <a:ext cx="5532120" cy="384048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685800" y="5943600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91ADA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壹蹴云科技（上海）有限公司</a:t>
            </a:r>
            <a:endParaRPr lang="en-US" sz="1100" dirty="0"/>
          </a:p>
        </p:txBody>
      </p:sp>
      <p:sp>
        <p:nvSpPr>
          <p:cNvPr id="18" name="Text 14"/>
          <p:cNvSpPr/>
          <p:nvPr/>
        </p:nvSpPr>
        <p:spPr>
          <a:xfrm>
            <a:off x="685800" y="623620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spc="120" kern="0" dirty="0">
                <a:solidFill>
                  <a:srgbClr val="2695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theone Technology</a:t>
            </a:r>
            <a:endParaRPr lang="en-US" sz="1000" dirty="0"/>
          </a:p>
        </p:txBody>
      </p:sp>
      <p:sp>
        <p:nvSpPr>
          <p:cNvPr id="19" name="Text 15"/>
          <p:cNvSpPr/>
          <p:nvPr/>
        </p:nvSpPr>
        <p:spPr>
          <a:xfrm>
            <a:off x="594360" y="6528816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89A89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壹蹴云科技（上海）有限公司  ·  theone Technology</a:t>
            </a:r>
            <a:endParaRPr lang="en-US" sz="850" dirty="0"/>
          </a:p>
        </p:txBody>
      </p:sp>
      <p:sp>
        <p:nvSpPr>
          <p:cNvPr id="20" name="Shape 16"/>
          <p:cNvSpPr/>
          <p:nvPr/>
        </p:nvSpPr>
        <p:spPr>
          <a:xfrm>
            <a:off x="11137392" y="6419088"/>
            <a:ext cx="438912" cy="256032"/>
          </a:xfrm>
          <a:prstGeom prst="roundRect">
            <a:avLst>
              <a:gd name="adj" fmla="val 28571"/>
            </a:avLst>
          </a:prstGeom>
          <a:solidFill>
            <a:srgbClr val="D4B56A"/>
          </a:solidFill>
          <a:ln w="12700">
            <a:solidFill>
              <a:srgbClr val="D4B56A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11137392" y="6469380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235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38912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210" kern="0" dirty="0">
                <a:solidFill>
                  <a:srgbClr val="1F7A6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WHY NOW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宴会业务，真正难的是协同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58368" y="1252728"/>
            <a:ext cx="10149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跨部门、跨阶段、跨系统的信息断点，最终都会变成客户体验与经营效率的损耗。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58368" y="1664208"/>
            <a:ext cx="4800600" cy="841248"/>
          </a:xfrm>
          <a:prstGeom prst="roundRect">
            <a:avLst>
              <a:gd name="adj" fmla="val 7609"/>
            </a:avLst>
          </a:prstGeom>
          <a:solidFill>
            <a:srgbClr val="FFFDFC"/>
          </a:solidFill>
          <a:ln w="12700">
            <a:solidFill>
              <a:srgbClr val="E3DED4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96112" y="1837944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2695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481328" y="1792224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信息散落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606040" y="1783080"/>
            <a:ext cx="25420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档期、客户、报价、合同与收款分散在表格、聊天和个人经验里。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58368" y="2688336"/>
            <a:ext cx="4800600" cy="841248"/>
          </a:xfrm>
          <a:prstGeom prst="roundRect">
            <a:avLst>
              <a:gd name="adj" fmla="val 7609"/>
            </a:avLst>
          </a:prstGeom>
          <a:solidFill>
            <a:srgbClr val="FFFDFC"/>
          </a:solidFill>
          <a:ln w="12700">
            <a:solidFill>
              <a:srgbClr val="E3DED4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896112" y="28620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D4B5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481328" y="2816352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状态滞后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2606040" y="2807208"/>
            <a:ext cx="25420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销售承诺、场地占用与执行准备缺少同一套实时状态。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58368" y="3712464"/>
            <a:ext cx="4800600" cy="841248"/>
          </a:xfrm>
          <a:prstGeom prst="roundRect">
            <a:avLst>
              <a:gd name="adj" fmla="val 7609"/>
            </a:avLst>
          </a:prstGeom>
          <a:solidFill>
            <a:srgbClr val="FFFDFC"/>
          </a:solidFill>
          <a:ln w="12700">
            <a:solidFill>
              <a:srgbClr val="E3DED4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896112" y="3886200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F7A6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481328" y="3840480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交接断层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2606040" y="3831336"/>
            <a:ext cx="25420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从销售到宴会服务、餐饮、财务，关键要求容易在交接中丢失。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58368" y="4736592"/>
            <a:ext cx="4800600" cy="841248"/>
          </a:xfrm>
          <a:prstGeom prst="roundRect">
            <a:avLst>
              <a:gd name="adj" fmla="val 7609"/>
            </a:avLst>
          </a:prstGeom>
          <a:solidFill>
            <a:srgbClr val="FFFDFC"/>
          </a:solidFill>
          <a:ln w="12700">
            <a:solidFill>
              <a:srgbClr val="E3DED4"/>
            </a:solidFill>
            <a:prstDash val="solid"/>
          </a:ln>
          <a:effectLst>
            <a:outerShdw sx="100000" sy="100000" kx="0" ky="0" algn="bl" rotWithShape="0" blurRad="38100" dist="12700" dir="2700000">
              <a:srgbClr val="000000">
                <a:alpha val="6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896112" y="491032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C85A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81328" y="4864608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经营难复盘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2606040" y="4855464"/>
            <a:ext cx="25420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缺少一致的数据口径，管理层难以快速回答收入、转化与利用率。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806440" y="1664208"/>
            <a:ext cx="5715000" cy="3913632"/>
          </a:xfrm>
          <a:prstGeom prst="roundRect">
            <a:avLst>
              <a:gd name="adj" fmla="val 1869"/>
            </a:avLst>
          </a:prstGeom>
          <a:solidFill>
            <a:srgbClr val="12352C"/>
          </a:solidFill>
          <a:ln w="12700">
            <a:solidFill>
              <a:srgbClr val="12352C"/>
            </a:solidFill>
            <a:prstDash val="solid"/>
          </a:ln>
          <a:effectLst>
            <a:outerShdw sx="100000" sy="100000" kx="0" ky="0" algn="bl" rotWithShape="0" blurRad="101600" dist="25400" dir="2700000">
              <a:srgbClr val="000000">
                <a:alpha val="16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172200" y="193852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A9C2B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从碎片化工具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199632" y="2414016"/>
            <a:ext cx="1325880" cy="384048"/>
          </a:xfrm>
          <a:prstGeom prst="roundRect">
            <a:avLst>
              <a:gd name="adj" fmla="val 11905"/>
            </a:avLst>
          </a:prstGeom>
          <a:solidFill>
            <a:srgbClr val="254B40"/>
          </a:solidFill>
          <a:ln w="12700">
            <a:solidFill>
              <a:srgbClr val="3D655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272784" y="2523744"/>
            <a:ext cx="11795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客户信息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7772400" y="2414016"/>
            <a:ext cx="1325880" cy="384048"/>
          </a:xfrm>
          <a:prstGeom prst="roundRect">
            <a:avLst>
              <a:gd name="adj" fmla="val 11905"/>
            </a:avLst>
          </a:prstGeom>
          <a:solidFill>
            <a:srgbClr val="254B40"/>
          </a:solidFill>
          <a:ln w="12700">
            <a:solidFill>
              <a:srgbClr val="3D655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845552" y="2523744"/>
            <a:ext cx="11795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场地档期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9345168" y="2414016"/>
            <a:ext cx="1325880" cy="384048"/>
          </a:xfrm>
          <a:prstGeom prst="roundRect">
            <a:avLst>
              <a:gd name="adj" fmla="val 11905"/>
            </a:avLst>
          </a:prstGeom>
          <a:solidFill>
            <a:srgbClr val="254B40"/>
          </a:solidFill>
          <a:ln w="12700">
            <a:solidFill>
              <a:srgbClr val="3D655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418320" y="2523744"/>
            <a:ext cx="11795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报价版本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6199632" y="3026664"/>
            <a:ext cx="1325880" cy="384048"/>
          </a:xfrm>
          <a:prstGeom prst="roundRect">
            <a:avLst>
              <a:gd name="adj" fmla="val 11905"/>
            </a:avLst>
          </a:prstGeom>
          <a:solidFill>
            <a:srgbClr val="254B40"/>
          </a:solidFill>
          <a:ln w="12700">
            <a:solidFill>
              <a:srgbClr val="3D655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272784" y="3136392"/>
            <a:ext cx="11795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BEO 要求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7772400" y="3026664"/>
            <a:ext cx="1325880" cy="384048"/>
          </a:xfrm>
          <a:prstGeom prst="roundRect">
            <a:avLst>
              <a:gd name="adj" fmla="val 11905"/>
            </a:avLst>
          </a:prstGeom>
          <a:solidFill>
            <a:srgbClr val="254B40"/>
          </a:solidFill>
          <a:ln w="12700">
            <a:solidFill>
              <a:srgbClr val="3D6559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845552" y="3136392"/>
            <a:ext cx="11795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收款进度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8110728" y="3712464"/>
            <a:ext cx="914400" cy="219456"/>
          </a:xfrm>
          <a:prstGeom prst="chevron">
            <a:avLst/>
          </a:prstGeom>
          <a:solidFill>
            <a:srgbClr val="D4B56A"/>
          </a:solidFill>
          <a:ln w="12700">
            <a:solidFill>
              <a:srgbClr val="D4B56A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7086600" y="4041648"/>
            <a:ext cx="3063240" cy="621792"/>
          </a:xfrm>
          <a:prstGeom prst="roundRect">
            <a:avLst>
              <a:gd name="adj" fmla="val 11765"/>
            </a:avLst>
          </a:prstGeom>
          <a:solidFill>
            <a:srgbClr val="D4B56A"/>
          </a:solidFill>
          <a:ln w="12700">
            <a:solidFill>
              <a:srgbClr val="D4B56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278624" y="4215384"/>
            <a:ext cx="2697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235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theone SNC</a:t>
            </a:r>
            <a:endParaRPr lang="en-US" sz="1800" dirty="0"/>
          </a:p>
        </p:txBody>
      </p:sp>
      <p:sp>
        <p:nvSpPr>
          <p:cNvPr id="36" name="Text 34"/>
          <p:cNvSpPr/>
          <p:nvPr/>
        </p:nvSpPr>
        <p:spPr>
          <a:xfrm>
            <a:off x="6400800" y="4956048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到一套可执行、可追踪、可复盘的运营系统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594360" y="6528816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7A8B8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壹蹴云科技（上海）有限公司  ·  theone Technology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11137392" y="6419088"/>
            <a:ext cx="438912" cy="256032"/>
          </a:xfrm>
          <a:prstGeom prst="roundRect">
            <a:avLst>
              <a:gd name="adj" fmla="val 28571"/>
            </a:avLst>
          </a:prstGeom>
          <a:solidFill>
            <a:srgbClr val="12352C"/>
          </a:solidFill>
          <a:ln w="12700">
            <a:solidFill>
              <a:srgbClr val="12352C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1137392" y="6469380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29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38912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210" kern="0" dirty="0">
                <a:solidFill>
                  <a:srgbClr val="D4B5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ONE CONTINUOUS WORKFLOW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一套系统，贯穿完整宴会生命周期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58368" y="1252728"/>
            <a:ext cx="10149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8CE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从首次询价到活动结束，每一步都有清晰状态、责任人与业务记录。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1709928" y="2761488"/>
            <a:ext cx="310896" cy="219456"/>
          </a:xfrm>
          <a:prstGeom prst="chevron">
            <a:avLst/>
          </a:prstGeom>
          <a:solidFill>
            <a:srgbClr val="D4B56A"/>
          </a:solidFill>
          <a:ln w="12700">
            <a:solidFill>
              <a:srgbClr val="D4B56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310128" y="2761488"/>
            <a:ext cx="310896" cy="219456"/>
          </a:xfrm>
          <a:prstGeom prst="chevron">
            <a:avLst/>
          </a:prstGeom>
          <a:solidFill>
            <a:srgbClr val="2695E8"/>
          </a:solidFill>
          <a:ln w="12700">
            <a:solidFill>
              <a:srgbClr val="2695E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910328" y="2761488"/>
            <a:ext cx="310896" cy="219456"/>
          </a:xfrm>
          <a:prstGeom prst="chevron">
            <a:avLst/>
          </a:prstGeom>
          <a:solidFill>
            <a:srgbClr val="D4B56A"/>
          </a:solidFill>
          <a:ln w="12700">
            <a:solidFill>
              <a:srgbClr val="D4B56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10528" y="2761488"/>
            <a:ext cx="310896" cy="219456"/>
          </a:xfrm>
          <a:prstGeom prst="chevron">
            <a:avLst/>
          </a:prstGeom>
          <a:solidFill>
            <a:srgbClr val="2695E8"/>
          </a:solidFill>
          <a:ln w="12700">
            <a:solidFill>
              <a:srgbClr val="2695E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110728" y="2761488"/>
            <a:ext cx="310896" cy="219456"/>
          </a:xfrm>
          <a:prstGeom prst="chevron">
            <a:avLst/>
          </a:prstGeom>
          <a:solidFill>
            <a:srgbClr val="D4B56A"/>
          </a:solidFill>
          <a:ln w="12700">
            <a:solidFill>
              <a:srgbClr val="D4B56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710928" y="2761488"/>
            <a:ext cx="310896" cy="219456"/>
          </a:xfrm>
          <a:prstGeom prst="chevron">
            <a:avLst/>
          </a:prstGeom>
          <a:solidFill>
            <a:srgbClr val="2695E8"/>
          </a:solidFill>
          <a:ln w="12700">
            <a:solidFill>
              <a:srgbClr val="2695E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76072" y="2139696"/>
            <a:ext cx="1298448" cy="1426464"/>
          </a:xfrm>
          <a:prstGeom prst="roundRect">
            <a:avLst>
              <a:gd name="adj" fmla="val 4930"/>
            </a:avLst>
          </a:prstGeom>
          <a:solidFill>
            <a:srgbClr val="173D32"/>
          </a:solidFill>
          <a:ln w="12700">
            <a:solidFill>
              <a:srgbClr val="315B4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22376" y="23225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D4B5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22376" y="2651760"/>
            <a:ext cx="100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询价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722376" y="3127248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AFC5B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客户需求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176272" y="2139696"/>
            <a:ext cx="1298448" cy="1426464"/>
          </a:xfrm>
          <a:prstGeom prst="roundRect">
            <a:avLst>
              <a:gd name="adj" fmla="val 4930"/>
            </a:avLst>
          </a:prstGeom>
          <a:solidFill>
            <a:srgbClr val="173D32"/>
          </a:solidFill>
          <a:ln w="12700">
            <a:solidFill>
              <a:srgbClr val="315B4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322576" y="23225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D4B5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2322576" y="2651760"/>
            <a:ext cx="100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预订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2322576" y="3127248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AFC5B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档期与场地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3776472" y="2139696"/>
            <a:ext cx="1298448" cy="1426464"/>
          </a:xfrm>
          <a:prstGeom prst="roundRect">
            <a:avLst>
              <a:gd name="adj" fmla="val 4930"/>
            </a:avLst>
          </a:prstGeom>
          <a:solidFill>
            <a:srgbClr val="173D32"/>
          </a:solidFill>
          <a:ln w="12700">
            <a:solidFill>
              <a:srgbClr val="315B4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922776" y="23225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D4B5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922776" y="2651760"/>
            <a:ext cx="100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报价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3922776" y="3127248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AFC5B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方案与版本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5376672" y="2139696"/>
            <a:ext cx="1298448" cy="1426464"/>
          </a:xfrm>
          <a:prstGeom prst="roundRect">
            <a:avLst>
              <a:gd name="adj" fmla="val 4930"/>
            </a:avLst>
          </a:prstGeom>
          <a:solidFill>
            <a:srgbClr val="D4B56A"/>
          </a:solidFill>
          <a:ln w="12700">
            <a:solidFill>
              <a:srgbClr val="D4B56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522976" y="23225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1235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522976" y="2651760"/>
            <a:ext cx="100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235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BEO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5522976" y="3127248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435B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执行指令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6976872" y="2139696"/>
            <a:ext cx="1298448" cy="1426464"/>
          </a:xfrm>
          <a:prstGeom prst="roundRect">
            <a:avLst>
              <a:gd name="adj" fmla="val 4930"/>
            </a:avLst>
          </a:prstGeom>
          <a:solidFill>
            <a:srgbClr val="173D32"/>
          </a:solidFill>
          <a:ln w="12700">
            <a:solidFill>
              <a:srgbClr val="315B4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123176" y="23225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D4B5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123176" y="2651760"/>
            <a:ext cx="100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现场</a:t>
            </a:r>
            <a:endParaRPr lang="en-US" sz="1700" dirty="0"/>
          </a:p>
        </p:txBody>
      </p:sp>
      <p:sp>
        <p:nvSpPr>
          <p:cNvPr id="30" name="Text 28"/>
          <p:cNvSpPr/>
          <p:nvPr/>
        </p:nvSpPr>
        <p:spPr>
          <a:xfrm>
            <a:off x="7123176" y="3127248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AFC5B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布置与服务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8577072" y="2139696"/>
            <a:ext cx="1298448" cy="1426464"/>
          </a:xfrm>
          <a:prstGeom prst="roundRect">
            <a:avLst>
              <a:gd name="adj" fmla="val 4930"/>
            </a:avLst>
          </a:prstGeom>
          <a:solidFill>
            <a:srgbClr val="173D32"/>
          </a:solidFill>
          <a:ln w="12700">
            <a:solidFill>
              <a:srgbClr val="315B4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723376" y="23225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D4B5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8723376" y="2651760"/>
            <a:ext cx="100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结算</a:t>
            </a:r>
            <a:endParaRPr lang="en-US" sz="1700" dirty="0"/>
          </a:p>
        </p:txBody>
      </p:sp>
      <p:sp>
        <p:nvSpPr>
          <p:cNvPr id="34" name="Text 32"/>
          <p:cNvSpPr/>
          <p:nvPr/>
        </p:nvSpPr>
        <p:spPr>
          <a:xfrm>
            <a:off x="8723376" y="3127248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AFC5B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账单与收款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10177272" y="2139696"/>
            <a:ext cx="1298448" cy="1426464"/>
          </a:xfrm>
          <a:prstGeom prst="roundRect">
            <a:avLst>
              <a:gd name="adj" fmla="val 4930"/>
            </a:avLst>
          </a:prstGeom>
          <a:solidFill>
            <a:srgbClr val="173D32"/>
          </a:solidFill>
          <a:ln w="12700">
            <a:solidFill>
              <a:srgbClr val="315B4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0323576" y="23225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D4B5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07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10323576" y="2651760"/>
            <a:ext cx="100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复盘</a:t>
            </a:r>
            <a:endParaRPr lang="en-US" sz="1700" dirty="0"/>
          </a:p>
        </p:txBody>
      </p:sp>
      <p:sp>
        <p:nvSpPr>
          <p:cNvPr id="38" name="Text 36"/>
          <p:cNvSpPr/>
          <p:nvPr/>
        </p:nvSpPr>
        <p:spPr>
          <a:xfrm>
            <a:off x="10323576" y="3127248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AFC5B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报表与审计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40080" y="4251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D4B5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统一数据底座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658368" y="4590288"/>
            <a:ext cx="3401568" cy="1078992"/>
          </a:xfrm>
          <a:prstGeom prst="roundRect">
            <a:avLst>
              <a:gd name="adj" fmla="val 6780"/>
            </a:avLst>
          </a:prstGeom>
          <a:solidFill>
            <a:srgbClr val="183F34"/>
          </a:solidFill>
          <a:ln w="10160">
            <a:solidFill>
              <a:srgbClr val="2B574A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14400" y="4855464"/>
            <a:ext cx="164592" cy="164592"/>
          </a:xfrm>
          <a:prstGeom prst="ellipse">
            <a:avLst/>
          </a:prstGeom>
          <a:solidFill>
            <a:srgbClr val="2695E8"/>
          </a:solidFill>
          <a:ln w="12700">
            <a:solidFill>
              <a:srgbClr val="2695E8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188720" y="4791456"/>
            <a:ext cx="2624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客户 · 场地 · 预订</a:t>
            </a:r>
            <a:endParaRPr lang="en-US" sz="1500" dirty="0"/>
          </a:p>
        </p:txBody>
      </p:sp>
      <p:sp>
        <p:nvSpPr>
          <p:cNvPr id="43" name="Text 41"/>
          <p:cNvSpPr/>
          <p:nvPr/>
        </p:nvSpPr>
        <p:spPr>
          <a:xfrm>
            <a:off x="1188720" y="5138928"/>
            <a:ext cx="2624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ABC4B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所有业务对象在同一酒店上下文中关联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4425696" y="4590288"/>
            <a:ext cx="3401568" cy="1078992"/>
          </a:xfrm>
          <a:prstGeom prst="roundRect">
            <a:avLst>
              <a:gd name="adj" fmla="val 6780"/>
            </a:avLst>
          </a:prstGeom>
          <a:solidFill>
            <a:srgbClr val="183F34"/>
          </a:solidFill>
          <a:ln w="10160">
            <a:solidFill>
              <a:srgbClr val="2B574A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4681728" y="4855464"/>
            <a:ext cx="164592" cy="164592"/>
          </a:xfrm>
          <a:prstGeom prst="ellipse">
            <a:avLst/>
          </a:prstGeom>
          <a:solidFill>
            <a:srgbClr val="D4B56A"/>
          </a:solidFill>
          <a:ln w="12700">
            <a:solidFill>
              <a:srgbClr val="D4B56A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4956048" y="4791456"/>
            <a:ext cx="2624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角色 · 权限 · 审计</a:t>
            </a:r>
            <a:endParaRPr lang="en-US" sz="1500" dirty="0"/>
          </a:p>
        </p:txBody>
      </p:sp>
      <p:sp>
        <p:nvSpPr>
          <p:cNvPr id="47" name="Text 45"/>
          <p:cNvSpPr/>
          <p:nvPr/>
        </p:nvSpPr>
        <p:spPr>
          <a:xfrm>
            <a:off x="4956048" y="5138928"/>
            <a:ext cx="2624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ABC4B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读写边界明确，关键操作全程留痕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8193024" y="4590288"/>
            <a:ext cx="3401568" cy="1078992"/>
          </a:xfrm>
          <a:prstGeom prst="roundRect">
            <a:avLst>
              <a:gd name="adj" fmla="val 6780"/>
            </a:avLst>
          </a:prstGeom>
          <a:solidFill>
            <a:srgbClr val="183F34"/>
          </a:solidFill>
          <a:ln w="10160">
            <a:solidFill>
              <a:srgbClr val="2B574A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449056" y="4855464"/>
            <a:ext cx="164592" cy="164592"/>
          </a:xfrm>
          <a:prstGeom prst="ellipse">
            <a:avLst/>
          </a:prstGeom>
          <a:solidFill>
            <a:srgbClr val="2695E8"/>
          </a:solidFill>
          <a:ln w="12700">
            <a:solidFill>
              <a:srgbClr val="2695E8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8723376" y="4791456"/>
            <a:ext cx="2624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中英双语 · 多酒店</a:t>
            </a:r>
            <a:endParaRPr lang="en-US" sz="1500" dirty="0"/>
          </a:p>
        </p:txBody>
      </p:sp>
      <p:sp>
        <p:nvSpPr>
          <p:cNvPr id="51" name="Text 49"/>
          <p:cNvSpPr/>
          <p:nvPr/>
        </p:nvSpPr>
        <p:spPr>
          <a:xfrm>
            <a:off x="8723376" y="5138928"/>
            <a:ext cx="2624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ABC4B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同一产品适配不同酒店与团队</a:t>
            </a:r>
            <a:endParaRPr lang="en-US" sz="1050" dirty="0"/>
          </a:p>
        </p:txBody>
      </p:sp>
      <p:sp>
        <p:nvSpPr>
          <p:cNvPr id="52" name="Text 50"/>
          <p:cNvSpPr/>
          <p:nvPr/>
        </p:nvSpPr>
        <p:spPr>
          <a:xfrm>
            <a:off x="594360" y="6528816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89A89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壹蹴云科技（上海）有限公司  ·  theone Technology</a:t>
            </a:r>
            <a:endParaRPr lang="en-US" sz="850" dirty="0"/>
          </a:p>
        </p:txBody>
      </p:sp>
      <p:sp>
        <p:nvSpPr>
          <p:cNvPr id="53" name="Shape 51"/>
          <p:cNvSpPr/>
          <p:nvPr/>
        </p:nvSpPr>
        <p:spPr>
          <a:xfrm>
            <a:off x="11137392" y="6419088"/>
            <a:ext cx="438912" cy="256032"/>
          </a:xfrm>
          <a:prstGeom prst="roundRect">
            <a:avLst>
              <a:gd name="adj" fmla="val 28571"/>
            </a:avLst>
          </a:prstGeom>
          <a:solidFill>
            <a:srgbClr val="D4B56A"/>
          </a:solidFill>
          <a:ln w="12700">
            <a:solidFill>
              <a:srgbClr val="D4B56A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11137392" y="6469380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235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38912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210" kern="0" dirty="0">
                <a:solidFill>
                  <a:srgbClr val="1F7A6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COMMAND CENTER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管理层看到全局，团队看到今天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58368" y="1252728"/>
            <a:ext cx="10149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运营驾驶舱把预订、收入、活动人数与业务状态放在同一个决策界面。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85216" y="1627632"/>
            <a:ext cx="7050024" cy="4517136"/>
          </a:xfrm>
          <a:prstGeom prst="roundRect">
            <a:avLst>
              <a:gd name="adj" fmla="val 1619"/>
            </a:avLst>
          </a:prstGeom>
          <a:solidFill>
            <a:srgbClr val="FFFFFF"/>
          </a:solidFill>
          <a:ln w="10160">
            <a:solidFill>
              <a:srgbClr val="D7DED9"/>
            </a:solidFill>
            <a:prstDash val="solid"/>
          </a:ln>
          <a:effectLst>
            <a:outerShdw sx="100000" sy="100000" kx="0" ky="0" algn="bl" rotWithShape="0" blurRad="127000" dist="25400" dir="2700000">
              <a:srgbClr val="000000">
                <a:alpha val="18000"/>
              </a:srgbClr>
            </a:outerShdw>
          </a:effectLst>
        </p:spPr>
      </p:sp>
      <p:pic>
        <p:nvPicPr>
          <p:cNvPr id="6" name="Image 0" descr="theone SNC Dashboar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700784"/>
            <a:ext cx="6903720" cy="4370832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882128" y="1737360"/>
            <a:ext cx="1627632" cy="932688"/>
          </a:xfrm>
          <a:prstGeom prst="roundRect">
            <a:avLst>
              <a:gd name="adj" fmla="val 7843"/>
            </a:avLst>
          </a:prstGeom>
          <a:solidFill>
            <a:srgbClr val="FFFDFC"/>
          </a:solidFill>
          <a:ln w="10160">
            <a:solidFill>
              <a:srgbClr val="E4E0D7"/>
            </a:solidFill>
            <a:prstDash val="solid"/>
          </a:ln>
          <a:effectLst>
            <a:outerShdw sx="100000" sy="100000" kx="0" ky="0" algn="bl" rotWithShape="0" blurRad="50800" dist="12700" dir="2700000">
              <a:srgbClr val="000000">
                <a:alpha val="7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138160" y="2002536"/>
            <a:ext cx="164592" cy="164592"/>
          </a:xfrm>
          <a:prstGeom prst="ellipse">
            <a:avLst/>
          </a:prstGeom>
          <a:solidFill>
            <a:srgbClr val="1F7A61"/>
          </a:solidFill>
          <a:ln w="12700">
            <a:solidFill>
              <a:srgbClr val="1F7A61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412480" y="1938528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功能日记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412480" y="2286000"/>
            <a:ext cx="8503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场地 × 日期 × 时段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710928" y="1737360"/>
            <a:ext cx="1627632" cy="932688"/>
          </a:xfrm>
          <a:prstGeom prst="roundRect">
            <a:avLst>
              <a:gd name="adj" fmla="val 7843"/>
            </a:avLst>
          </a:prstGeom>
          <a:solidFill>
            <a:srgbClr val="FFFDFC"/>
          </a:solidFill>
          <a:ln w="10160">
            <a:solidFill>
              <a:srgbClr val="E4E0D7"/>
            </a:solidFill>
            <a:prstDash val="solid"/>
          </a:ln>
          <a:effectLst>
            <a:outerShdw sx="100000" sy="100000" kx="0" ky="0" algn="bl" rotWithShape="0" blurRad="50800" dist="12700" dir="2700000">
              <a:srgbClr val="000000">
                <a:alpha val="7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9966960" y="2002536"/>
            <a:ext cx="164592" cy="164592"/>
          </a:xfrm>
          <a:prstGeom prst="ellipse">
            <a:avLst/>
          </a:prstGeom>
          <a:solidFill>
            <a:srgbClr val="1F7A61"/>
          </a:solidFill>
          <a:ln w="12700">
            <a:solidFill>
              <a:srgbClr val="1F7A61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241280" y="1938528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预订管理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10241280" y="2286000"/>
            <a:ext cx="8503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订单、状态与收入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7882128" y="2907792"/>
            <a:ext cx="1627632" cy="932688"/>
          </a:xfrm>
          <a:prstGeom prst="roundRect">
            <a:avLst>
              <a:gd name="adj" fmla="val 7843"/>
            </a:avLst>
          </a:prstGeom>
          <a:solidFill>
            <a:srgbClr val="FFFDFC"/>
          </a:solidFill>
          <a:ln w="10160">
            <a:solidFill>
              <a:srgbClr val="E4E0D7"/>
            </a:solidFill>
            <a:prstDash val="solid"/>
          </a:ln>
          <a:effectLst>
            <a:outerShdw sx="100000" sy="100000" kx="0" ky="0" algn="bl" rotWithShape="0" blurRad="50800" dist="12700" dir="2700000">
              <a:srgbClr val="000000">
                <a:alpha val="7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138160" y="3172968"/>
            <a:ext cx="164592" cy="164592"/>
          </a:xfrm>
          <a:prstGeom prst="ellipse">
            <a:avLst/>
          </a:prstGeom>
          <a:solidFill>
            <a:srgbClr val="2695E8"/>
          </a:solidFill>
          <a:ln w="12700">
            <a:solidFill>
              <a:srgbClr val="2695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412480" y="3108960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客户管理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8412480" y="3456432"/>
            <a:ext cx="8503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企业客户与联系人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9710928" y="2907792"/>
            <a:ext cx="1627632" cy="932688"/>
          </a:xfrm>
          <a:prstGeom prst="roundRect">
            <a:avLst>
              <a:gd name="adj" fmla="val 7843"/>
            </a:avLst>
          </a:prstGeom>
          <a:solidFill>
            <a:srgbClr val="FFFDFC"/>
          </a:solidFill>
          <a:ln w="10160">
            <a:solidFill>
              <a:srgbClr val="E4E0D7"/>
            </a:solidFill>
            <a:prstDash val="solid"/>
          </a:ln>
          <a:effectLst>
            <a:outerShdw sx="100000" sy="100000" kx="0" ky="0" algn="bl" rotWithShape="0" blurRad="50800" dist="12700" dir="2700000">
              <a:srgbClr val="000000">
                <a:alpha val="7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9966960" y="3172968"/>
            <a:ext cx="164592" cy="164592"/>
          </a:xfrm>
          <a:prstGeom prst="ellipse">
            <a:avLst/>
          </a:prstGeom>
          <a:solidFill>
            <a:srgbClr val="2695E8"/>
          </a:solidFill>
          <a:ln w="12700">
            <a:solidFill>
              <a:srgbClr val="2695E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0241280" y="3108960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BEO 管理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10241280" y="3456432"/>
            <a:ext cx="8503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执行文件与版本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7882128" y="4078224"/>
            <a:ext cx="1627632" cy="932688"/>
          </a:xfrm>
          <a:prstGeom prst="roundRect">
            <a:avLst>
              <a:gd name="adj" fmla="val 7843"/>
            </a:avLst>
          </a:prstGeom>
          <a:solidFill>
            <a:srgbClr val="FFFDFC"/>
          </a:solidFill>
          <a:ln w="10160">
            <a:solidFill>
              <a:srgbClr val="E4E0D7"/>
            </a:solidFill>
            <a:prstDash val="solid"/>
          </a:ln>
          <a:effectLst>
            <a:outerShdw sx="100000" sy="100000" kx="0" ky="0" algn="bl" rotWithShape="0" blurRad="50800" dist="12700" dir="2700000">
              <a:srgbClr val="000000">
                <a:alpha val="7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8138160" y="4343400"/>
            <a:ext cx="164592" cy="164592"/>
          </a:xfrm>
          <a:prstGeom prst="ellipse">
            <a:avLst/>
          </a:prstGeom>
          <a:solidFill>
            <a:srgbClr val="D4B56A"/>
          </a:solidFill>
          <a:ln w="12700">
            <a:solidFill>
              <a:srgbClr val="D4B56A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8412480" y="4279392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账单收款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8412480" y="4626864"/>
            <a:ext cx="8503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开票、收款与结欠</a:t>
            </a:r>
            <a:endParaRPr lang="en-US" sz="1050" dirty="0"/>
          </a:p>
        </p:txBody>
      </p:sp>
      <p:sp>
        <p:nvSpPr>
          <p:cNvPr id="27" name="Shape 24"/>
          <p:cNvSpPr/>
          <p:nvPr/>
        </p:nvSpPr>
        <p:spPr>
          <a:xfrm>
            <a:off x="9710928" y="4078224"/>
            <a:ext cx="1627632" cy="932688"/>
          </a:xfrm>
          <a:prstGeom prst="roundRect">
            <a:avLst>
              <a:gd name="adj" fmla="val 7843"/>
            </a:avLst>
          </a:prstGeom>
          <a:solidFill>
            <a:srgbClr val="FFFDFC"/>
          </a:solidFill>
          <a:ln w="10160">
            <a:solidFill>
              <a:srgbClr val="E4E0D7"/>
            </a:solidFill>
            <a:prstDash val="solid"/>
          </a:ln>
          <a:effectLst>
            <a:outerShdw sx="100000" sy="100000" kx="0" ky="0" algn="bl" rotWithShape="0" blurRad="50800" dist="12700" dir="2700000">
              <a:srgbClr val="000000">
                <a:alpha val="7000"/>
              </a:srgbClr>
            </a:outerShdw>
          </a:effectLst>
        </p:spPr>
      </p:sp>
      <p:sp>
        <p:nvSpPr>
          <p:cNvPr id="28" name="Shape 25"/>
          <p:cNvSpPr/>
          <p:nvPr/>
        </p:nvSpPr>
        <p:spPr>
          <a:xfrm>
            <a:off x="9966960" y="4343400"/>
            <a:ext cx="164592" cy="164592"/>
          </a:xfrm>
          <a:prstGeom prst="ellipse">
            <a:avLst/>
          </a:prstGeom>
          <a:solidFill>
            <a:srgbClr val="D4B56A"/>
          </a:solidFill>
          <a:ln w="12700">
            <a:solidFill>
              <a:srgbClr val="D4B56A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10241280" y="4279392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报表中心</a:t>
            </a:r>
            <a:endParaRPr lang="en-US" sz="1500" dirty="0"/>
          </a:p>
        </p:txBody>
      </p:sp>
      <p:sp>
        <p:nvSpPr>
          <p:cNvPr id="30" name="Text 27"/>
          <p:cNvSpPr/>
          <p:nvPr/>
        </p:nvSpPr>
        <p:spPr>
          <a:xfrm>
            <a:off x="10241280" y="4626864"/>
            <a:ext cx="8503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经营趋势与利用率</a:t>
            </a:r>
            <a:endParaRPr lang="en-US" sz="1050" dirty="0"/>
          </a:p>
        </p:txBody>
      </p:sp>
      <p:sp>
        <p:nvSpPr>
          <p:cNvPr id="31" name="Shape 28"/>
          <p:cNvSpPr/>
          <p:nvPr/>
        </p:nvSpPr>
        <p:spPr>
          <a:xfrm>
            <a:off x="7882128" y="5394960"/>
            <a:ext cx="3456432" cy="640080"/>
          </a:xfrm>
          <a:prstGeom prst="roundRect">
            <a:avLst>
              <a:gd name="adj" fmla="val 8571"/>
            </a:avLst>
          </a:prstGeom>
          <a:solidFill>
            <a:srgbClr val="12352C"/>
          </a:solidFill>
          <a:ln w="12700">
            <a:solidFill>
              <a:srgbClr val="12352C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8138160" y="5577840"/>
            <a:ext cx="2944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spc="170" kern="0" dirty="0">
                <a:solidFill>
                  <a:srgbClr val="D4B5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ONE SOURCE OF TRUTH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594360" y="6528816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7A8B8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壹蹴云科技（上海）有限公司  ·  theone Technology</a:t>
            </a:r>
            <a:endParaRPr lang="en-US" sz="850" dirty="0"/>
          </a:p>
        </p:txBody>
      </p:sp>
      <p:sp>
        <p:nvSpPr>
          <p:cNvPr id="34" name="Shape 31"/>
          <p:cNvSpPr/>
          <p:nvPr/>
        </p:nvSpPr>
        <p:spPr>
          <a:xfrm>
            <a:off x="11137392" y="6419088"/>
            <a:ext cx="438912" cy="256032"/>
          </a:xfrm>
          <a:prstGeom prst="roundRect">
            <a:avLst>
              <a:gd name="adj" fmla="val 28571"/>
            </a:avLst>
          </a:prstGeom>
          <a:solidFill>
            <a:srgbClr val="12352C"/>
          </a:solidFill>
          <a:ln w="12700">
            <a:solidFill>
              <a:srgbClr val="12352C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11137392" y="6469380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DF3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38912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210" kern="0" dirty="0">
                <a:solidFill>
                  <a:srgbClr val="1F7A6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BOOKING TO EXECUTION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预订，不止是一张订单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58368" y="1252728"/>
            <a:ext cx="10149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每一笔业务同时连接客户、场地、人数、时间、收入、状态与后续执行。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58368" y="1481328"/>
            <a:ext cx="1280160" cy="320040"/>
          </a:xfrm>
          <a:prstGeom prst="roundRect">
            <a:avLst>
              <a:gd name="adj" fmla="val 22857"/>
            </a:avLst>
          </a:prstGeom>
          <a:solidFill>
            <a:srgbClr val="F7F0DE"/>
          </a:solidFill>
          <a:ln w="12700">
            <a:solidFill>
              <a:srgbClr val="F7F0D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568196"/>
            <a:ext cx="113385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状态流转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2103120" y="1481328"/>
            <a:ext cx="1280160" cy="320040"/>
          </a:xfrm>
          <a:prstGeom prst="roundRect">
            <a:avLst>
              <a:gd name="adj" fmla="val 22857"/>
            </a:avLst>
          </a:prstGeom>
          <a:solidFill>
            <a:srgbClr val="EAF4FC"/>
          </a:solidFill>
          <a:ln w="12700">
            <a:solidFill>
              <a:srgbClr val="EAF4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176272" y="1568196"/>
            <a:ext cx="113385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资源关联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547872" y="1481328"/>
            <a:ext cx="1280160" cy="320040"/>
          </a:xfrm>
          <a:prstGeom prst="roundRect">
            <a:avLst>
              <a:gd name="adj" fmla="val 22857"/>
            </a:avLst>
          </a:prstGeom>
          <a:solidFill>
            <a:srgbClr val="EAF6F1"/>
          </a:solidFill>
          <a:ln w="12700">
            <a:solidFill>
              <a:srgbClr val="EAF6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21024" y="1568196"/>
            <a:ext cx="113385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移动协同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585216" y="1920240"/>
            <a:ext cx="7690104" cy="4078224"/>
          </a:xfrm>
          <a:prstGeom prst="roundRect">
            <a:avLst>
              <a:gd name="adj" fmla="val 1794"/>
            </a:avLst>
          </a:prstGeom>
          <a:solidFill>
            <a:srgbClr val="FFFFFF"/>
          </a:solidFill>
          <a:ln w="10160">
            <a:solidFill>
              <a:srgbClr val="D7DED9"/>
            </a:solidFill>
            <a:prstDash val="solid"/>
          </a:ln>
          <a:effectLst>
            <a:outerShdw sx="100000" sy="100000" kx="0" ky="0" algn="bl" rotWithShape="0" blurRad="127000" dist="25400" dir="2700000">
              <a:srgbClr val="000000">
                <a:alpha val="18000"/>
              </a:srgbClr>
            </a:outerShdw>
          </a:effectLst>
        </p:spPr>
      </p:sp>
      <p:pic>
        <p:nvPicPr>
          <p:cNvPr id="12" name="Image 0" descr="预订管理列表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993392"/>
            <a:ext cx="7543800" cy="3931920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8796528" y="1645920"/>
            <a:ext cx="2048256" cy="4526280"/>
          </a:xfrm>
          <a:prstGeom prst="roundRect">
            <a:avLst>
              <a:gd name="adj" fmla="val 8036"/>
            </a:avLst>
          </a:prstGeom>
          <a:solidFill>
            <a:srgbClr val="101A17"/>
          </a:solidFill>
          <a:ln w="15240">
            <a:solidFill>
              <a:srgbClr val="2F4A42"/>
            </a:solidFill>
            <a:prstDash val="solid"/>
          </a:ln>
          <a:effectLst>
            <a:outerShdw sx="100000" sy="100000" kx="0" ky="0" algn="bl" rotWithShape="0" blurRad="127000" dist="25400" dir="2700000">
              <a:srgbClr val="000000">
                <a:alpha val="22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8942832" y="1883664"/>
            <a:ext cx="1755648" cy="405079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5" name="Image 1" descr="theone SNC 移动端预订卡片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120" y="1901952"/>
            <a:ext cx="1719072" cy="4014216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9710928" y="1737360"/>
            <a:ext cx="219456" cy="45720"/>
          </a:xfrm>
          <a:prstGeom prst="ellipse">
            <a:avLst/>
          </a:prstGeom>
          <a:solidFill>
            <a:srgbClr val="596A65"/>
          </a:solidFill>
          <a:ln w="12700">
            <a:solidFill>
              <a:srgbClr val="596A65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10863072" y="2212848"/>
            <a:ext cx="1097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桌面管理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移动查看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10863072" y="3419856"/>
            <a:ext cx="1097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同一套数据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连接办公室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与宴会现场</a:t>
            </a:r>
            <a:endParaRPr lang="en-US" sz="950" dirty="0"/>
          </a:p>
        </p:txBody>
      </p:sp>
      <p:sp>
        <p:nvSpPr>
          <p:cNvPr id="19" name="Text 15"/>
          <p:cNvSpPr/>
          <p:nvPr/>
        </p:nvSpPr>
        <p:spPr>
          <a:xfrm>
            <a:off x="594360" y="6528816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7A8B8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壹蹴云科技（上海）有限公司  ·  theone Technology</a:t>
            </a:r>
            <a:endParaRPr lang="en-US" sz="850" dirty="0"/>
          </a:p>
        </p:txBody>
      </p:sp>
      <p:sp>
        <p:nvSpPr>
          <p:cNvPr id="20" name="Shape 16"/>
          <p:cNvSpPr/>
          <p:nvPr/>
        </p:nvSpPr>
        <p:spPr>
          <a:xfrm>
            <a:off x="11137392" y="6419088"/>
            <a:ext cx="438912" cy="256032"/>
          </a:xfrm>
          <a:prstGeom prst="roundRect">
            <a:avLst>
              <a:gd name="adj" fmla="val 28571"/>
            </a:avLst>
          </a:prstGeom>
          <a:solidFill>
            <a:srgbClr val="12352C"/>
          </a:solidFill>
          <a:ln w="12700">
            <a:solidFill>
              <a:srgbClr val="12352C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11137392" y="6469380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29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38912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210" kern="0" dirty="0">
                <a:solidFill>
                  <a:srgbClr val="D4B5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CONTROL &amp; GOVERNANCE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把每一次操作，都变成可追溯的管理资产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58368" y="1252728"/>
            <a:ext cx="10149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8CEC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商用系统不只要“能用”，还要清楚谁能做、做了什么、影响了哪些数据。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58368" y="1719072"/>
            <a:ext cx="3794760" cy="877824"/>
          </a:xfrm>
          <a:prstGeom prst="roundRect">
            <a:avLst>
              <a:gd name="adj" fmla="val 8333"/>
            </a:avLst>
          </a:prstGeom>
          <a:solidFill>
            <a:srgbClr val="183F34"/>
          </a:solidFill>
          <a:ln w="10160">
            <a:solidFill>
              <a:srgbClr val="2B574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14400" y="1984248"/>
            <a:ext cx="164592" cy="164592"/>
          </a:xfrm>
          <a:prstGeom prst="ellipse">
            <a:avLst/>
          </a:prstGeom>
          <a:solidFill>
            <a:srgbClr val="2695E8"/>
          </a:solidFill>
          <a:ln w="12700">
            <a:solidFill>
              <a:srgbClr val="2695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88720" y="192024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角色权限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88720" y="2267712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ABC4B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普通用户、员工、经理、酒店管理员、超级管理员分层授权。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58368" y="2798064"/>
            <a:ext cx="3794760" cy="877824"/>
          </a:xfrm>
          <a:prstGeom prst="roundRect">
            <a:avLst>
              <a:gd name="adj" fmla="val 8333"/>
            </a:avLst>
          </a:prstGeom>
          <a:solidFill>
            <a:srgbClr val="183F34"/>
          </a:solidFill>
          <a:ln w="10160">
            <a:solidFill>
              <a:srgbClr val="2B574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4400" y="3063240"/>
            <a:ext cx="164592" cy="164592"/>
          </a:xfrm>
          <a:prstGeom prst="ellipse">
            <a:avLst/>
          </a:prstGeom>
          <a:solidFill>
            <a:srgbClr val="D4B56A"/>
          </a:solidFill>
          <a:ln w="12700">
            <a:solidFill>
              <a:srgbClr val="D4B5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88720" y="299923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全局审计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188720" y="3346704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ABC4B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新增、修改、删除及失败操作记录操作者、实体、字段和时间。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58368" y="3877056"/>
            <a:ext cx="3794760" cy="877824"/>
          </a:xfrm>
          <a:prstGeom prst="roundRect">
            <a:avLst>
              <a:gd name="adj" fmla="val 8333"/>
            </a:avLst>
          </a:prstGeom>
          <a:solidFill>
            <a:srgbClr val="183F34"/>
          </a:solidFill>
          <a:ln w="10160">
            <a:solidFill>
              <a:srgbClr val="2B574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14400" y="4142232"/>
            <a:ext cx="164592" cy="164592"/>
          </a:xfrm>
          <a:prstGeom prst="ellipse">
            <a:avLst/>
          </a:prstGeom>
          <a:solidFill>
            <a:srgbClr val="1F7A61"/>
          </a:solidFill>
          <a:ln w="12700">
            <a:solidFill>
              <a:srgbClr val="1F7A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88720" y="407822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酒店隔离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188720" y="4425696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ABC4B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所有业务查询与写入受 hotelId 约束，避免跨酒店访问。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58368" y="4956048"/>
            <a:ext cx="3794760" cy="877824"/>
          </a:xfrm>
          <a:prstGeom prst="roundRect">
            <a:avLst>
              <a:gd name="adj" fmla="val 8333"/>
            </a:avLst>
          </a:prstGeom>
          <a:solidFill>
            <a:srgbClr val="183F34"/>
          </a:solidFill>
          <a:ln w="10160">
            <a:solidFill>
              <a:srgbClr val="2B574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14400" y="5221224"/>
            <a:ext cx="164592" cy="164592"/>
          </a:xfrm>
          <a:prstGeom prst="ellipse">
            <a:avLst/>
          </a:prstGeom>
          <a:solidFill>
            <a:srgbClr val="8FB4A7"/>
          </a:solidFill>
          <a:ln w="12700">
            <a:solidFill>
              <a:srgbClr val="8FB4A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188720" y="5157216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备份恢复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188720" y="5504688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ABC4B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多酒店数据可备份、校验并按依赖关系安全恢复。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818888" y="1645920"/>
            <a:ext cx="6775704" cy="4553712"/>
          </a:xfrm>
          <a:prstGeom prst="roundRect">
            <a:avLst>
              <a:gd name="adj" fmla="val 1606"/>
            </a:avLst>
          </a:prstGeom>
          <a:solidFill>
            <a:srgbClr val="173D32"/>
          </a:solidFill>
          <a:ln w="10160">
            <a:solidFill>
              <a:srgbClr val="315B50"/>
            </a:solidFill>
            <a:prstDash val="solid"/>
          </a:ln>
          <a:effectLst>
            <a:outerShdw sx="100000" sy="100000" kx="0" ky="0" algn="bl" rotWithShape="0" blurRad="127000" dist="25400" dir="2700000">
              <a:srgbClr val="000000">
                <a:alpha val="24000"/>
              </a:srgbClr>
            </a:outerShdw>
          </a:effectLst>
        </p:spPr>
      </p:sp>
      <p:pic>
        <p:nvPicPr>
          <p:cNvPr id="22" name="Image 0" descr="审计日志页面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2040" y="1719072"/>
            <a:ext cx="6629400" cy="4407408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594360" y="6528816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89A89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壹蹴云科技（上海）有限公司  ·  theone Technology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11137392" y="6419088"/>
            <a:ext cx="438912" cy="256032"/>
          </a:xfrm>
          <a:prstGeom prst="roundRect">
            <a:avLst>
              <a:gd name="adj" fmla="val 28571"/>
            </a:avLst>
          </a:prstGeom>
          <a:solidFill>
            <a:srgbClr val="D4B56A"/>
          </a:solidFill>
          <a:ln w="12700">
            <a:solidFill>
              <a:srgbClr val="D4B56A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1137392" y="6469380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235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38912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210" kern="0" dirty="0">
                <a:solidFill>
                  <a:srgbClr val="1F7A6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OPERATIONS COPILOT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已进入真实业务流程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58368" y="1252728"/>
            <a:ext cx="10149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每日简报、需求转预订草稿与运营问答已上线；关键业务写入始终由人确认。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58368" y="1755648"/>
            <a:ext cx="3401568" cy="3456432"/>
          </a:xfrm>
          <a:prstGeom prst="roundRect">
            <a:avLst>
              <a:gd name="adj" fmla="val 2151"/>
            </a:avLst>
          </a:prstGeom>
          <a:solidFill>
            <a:srgbClr val="FFFDFC"/>
          </a:solidFill>
          <a:ln w="12700">
            <a:solidFill>
              <a:srgbClr val="E2DDD3"/>
            </a:solidFill>
            <a:prstDash val="solid"/>
          </a:ln>
          <a:effectLst>
            <a:outerShdw sx="100000" sy="100000" kx="0" ky="0" algn="bl" rotWithShape="0" blurRad="63500" dist="12700" dir="2700000">
              <a:srgbClr val="000000">
                <a:alpha val="9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914400" y="2048256"/>
            <a:ext cx="1170432" cy="310896"/>
          </a:xfrm>
          <a:prstGeom prst="roundRect">
            <a:avLst>
              <a:gd name="adj" fmla="val 17647"/>
            </a:avLst>
          </a:prstGeom>
          <a:solidFill>
            <a:srgbClr val="EAF6F1"/>
          </a:solidFill>
          <a:ln w="12700">
            <a:solidFill>
              <a:srgbClr val="EAF6F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05840" y="2139696"/>
            <a:ext cx="98755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F7A6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LIVE · 每日简报</a:t>
            </a:r>
            <a:endParaRPr lang="en-US" sz="870" dirty="0"/>
          </a:p>
        </p:txBody>
      </p:sp>
      <p:sp>
        <p:nvSpPr>
          <p:cNvPr id="8" name="Text 6"/>
          <p:cNvSpPr/>
          <p:nvPr/>
        </p:nvSpPr>
        <p:spPr>
          <a:xfrm>
            <a:off x="932688" y="2587752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运营概览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969264" y="3273552"/>
            <a:ext cx="118872" cy="118872"/>
          </a:xfrm>
          <a:prstGeom prst="ellipse">
            <a:avLst/>
          </a:prstGeom>
          <a:solidFill>
            <a:srgbClr val="1F7A61"/>
          </a:solidFill>
          <a:ln w="12700">
            <a:solidFill>
              <a:srgbClr val="1F7A6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07008" y="3200400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近期活动</a:t>
            </a:r>
            <a:endParaRPr lang="en-US" sz="1120" dirty="0"/>
          </a:p>
        </p:txBody>
      </p:sp>
      <p:sp>
        <p:nvSpPr>
          <p:cNvPr id="11" name="Shape 9"/>
          <p:cNvSpPr/>
          <p:nvPr/>
        </p:nvSpPr>
        <p:spPr>
          <a:xfrm>
            <a:off x="969264" y="3703320"/>
            <a:ext cx="118872" cy="118872"/>
          </a:xfrm>
          <a:prstGeom prst="ellipse">
            <a:avLst/>
          </a:prstGeom>
          <a:solidFill>
            <a:srgbClr val="1F7A61"/>
          </a:solidFill>
          <a:ln w="12700">
            <a:solidFill>
              <a:srgbClr val="1F7A6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207008" y="3630168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待办与应收</a:t>
            </a:r>
            <a:endParaRPr lang="en-US" sz="1120" dirty="0"/>
          </a:p>
        </p:txBody>
      </p:sp>
      <p:sp>
        <p:nvSpPr>
          <p:cNvPr id="13" name="Shape 11"/>
          <p:cNvSpPr/>
          <p:nvPr/>
        </p:nvSpPr>
        <p:spPr>
          <a:xfrm>
            <a:off x="969264" y="4133088"/>
            <a:ext cx="118872" cy="118872"/>
          </a:xfrm>
          <a:prstGeom prst="ellipse">
            <a:avLst/>
          </a:prstGeom>
          <a:solidFill>
            <a:srgbClr val="1F7A61"/>
          </a:solidFill>
          <a:ln w="12700">
            <a:solidFill>
              <a:srgbClr val="1F7A6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07008" y="4059936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状态风险</a:t>
            </a:r>
            <a:endParaRPr lang="en-US" sz="1120" dirty="0"/>
          </a:p>
        </p:txBody>
      </p:sp>
      <p:sp>
        <p:nvSpPr>
          <p:cNvPr id="15" name="Shape 13"/>
          <p:cNvSpPr/>
          <p:nvPr/>
        </p:nvSpPr>
        <p:spPr>
          <a:xfrm>
            <a:off x="969264" y="4562856"/>
            <a:ext cx="118872" cy="118872"/>
          </a:xfrm>
          <a:prstGeom prst="ellipse">
            <a:avLst/>
          </a:prstGeom>
          <a:solidFill>
            <a:srgbClr val="1F7A61"/>
          </a:solidFill>
          <a:ln w="12700">
            <a:solidFill>
              <a:srgbClr val="1F7A6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207008" y="4489704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行动建议</a:t>
            </a:r>
            <a:endParaRPr lang="en-US" sz="1120" dirty="0"/>
          </a:p>
        </p:txBody>
      </p:sp>
      <p:sp>
        <p:nvSpPr>
          <p:cNvPr id="17" name="Text 15"/>
          <p:cNvSpPr/>
          <p:nvPr/>
        </p:nvSpPr>
        <p:spPr>
          <a:xfrm>
            <a:off x="950976" y="4800600"/>
            <a:ext cx="2788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F7A6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可复核的行动建议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453128" y="1755648"/>
            <a:ext cx="3401568" cy="3456432"/>
          </a:xfrm>
          <a:prstGeom prst="roundRect">
            <a:avLst>
              <a:gd name="adj" fmla="val 2151"/>
            </a:avLst>
          </a:prstGeom>
          <a:solidFill>
            <a:srgbClr val="FFFDFC"/>
          </a:solidFill>
          <a:ln w="12700">
            <a:solidFill>
              <a:srgbClr val="E2DDD3"/>
            </a:solidFill>
            <a:prstDash val="solid"/>
          </a:ln>
          <a:effectLst>
            <a:outerShdw sx="100000" sy="100000" kx="0" ky="0" algn="bl" rotWithShape="0" blurRad="63500" dist="12700" dir="2700000">
              <a:srgbClr val="000000">
                <a:alpha val="9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709160" y="2048256"/>
            <a:ext cx="1170432" cy="310896"/>
          </a:xfrm>
          <a:prstGeom prst="roundRect">
            <a:avLst>
              <a:gd name="adj" fmla="val 17647"/>
            </a:avLst>
          </a:prstGeom>
          <a:solidFill>
            <a:srgbClr val="EAF4FC"/>
          </a:solidFill>
          <a:ln w="12700">
            <a:solidFill>
              <a:srgbClr val="EAF4F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00600" y="2139696"/>
            <a:ext cx="98755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2695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LIVE · 需求草稿</a:t>
            </a:r>
            <a:endParaRPr lang="en-US" sz="870" dirty="0"/>
          </a:p>
        </p:txBody>
      </p:sp>
      <p:sp>
        <p:nvSpPr>
          <p:cNvPr id="21" name="Text 19"/>
          <p:cNvSpPr/>
          <p:nvPr/>
        </p:nvSpPr>
        <p:spPr>
          <a:xfrm>
            <a:off x="4727448" y="2587752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预订辅助</a:t>
            </a:r>
            <a:endParaRPr lang="en-US" sz="1900" dirty="0"/>
          </a:p>
        </p:txBody>
      </p:sp>
      <p:sp>
        <p:nvSpPr>
          <p:cNvPr id="22" name="Shape 20"/>
          <p:cNvSpPr/>
          <p:nvPr/>
        </p:nvSpPr>
        <p:spPr>
          <a:xfrm>
            <a:off x="4764024" y="3273552"/>
            <a:ext cx="118872" cy="118872"/>
          </a:xfrm>
          <a:prstGeom prst="ellipse">
            <a:avLst/>
          </a:prstGeom>
          <a:solidFill>
            <a:srgbClr val="2695E8"/>
          </a:solidFill>
          <a:ln w="12700">
            <a:solidFill>
              <a:srgbClr val="2695E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001768" y="3200400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提取日期与人数</a:t>
            </a:r>
            <a:endParaRPr lang="en-US" sz="1120" dirty="0"/>
          </a:p>
        </p:txBody>
      </p:sp>
      <p:sp>
        <p:nvSpPr>
          <p:cNvPr id="24" name="Shape 22"/>
          <p:cNvSpPr/>
          <p:nvPr/>
        </p:nvSpPr>
        <p:spPr>
          <a:xfrm>
            <a:off x="4764024" y="3703320"/>
            <a:ext cx="118872" cy="118872"/>
          </a:xfrm>
          <a:prstGeom prst="ellipse">
            <a:avLst/>
          </a:prstGeom>
          <a:solidFill>
            <a:srgbClr val="2695E8"/>
          </a:solidFill>
          <a:ln w="12700">
            <a:solidFill>
              <a:srgbClr val="2695E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001768" y="3630168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识别餐饮与布置</a:t>
            </a:r>
            <a:endParaRPr lang="en-US" sz="1120" dirty="0"/>
          </a:p>
        </p:txBody>
      </p:sp>
      <p:sp>
        <p:nvSpPr>
          <p:cNvPr id="26" name="Shape 24"/>
          <p:cNvSpPr/>
          <p:nvPr/>
        </p:nvSpPr>
        <p:spPr>
          <a:xfrm>
            <a:off x="4764024" y="4133088"/>
            <a:ext cx="118872" cy="118872"/>
          </a:xfrm>
          <a:prstGeom prst="ellipse">
            <a:avLst/>
          </a:prstGeom>
          <a:solidFill>
            <a:srgbClr val="2695E8"/>
          </a:solidFill>
          <a:ln w="12700">
            <a:solidFill>
              <a:srgbClr val="2695E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01768" y="4059936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列出待补字段</a:t>
            </a:r>
            <a:endParaRPr lang="en-US" sz="1120" dirty="0"/>
          </a:p>
        </p:txBody>
      </p:sp>
      <p:sp>
        <p:nvSpPr>
          <p:cNvPr id="28" name="Shape 26"/>
          <p:cNvSpPr/>
          <p:nvPr/>
        </p:nvSpPr>
        <p:spPr>
          <a:xfrm>
            <a:off x="4764024" y="4562856"/>
            <a:ext cx="118872" cy="118872"/>
          </a:xfrm>
          <a:prstGeom prst="ellipse">
            <a:avLst/>
          </a:prstGeom>
          <a:solidFill>
            <a:srgbClr val="2695E8"/>
          </a:solidFill>
          <a:ln w="12700">
            <a:solidFill>
              <a:srgbClr val="2695E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001768" y="4489704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人工确认创建</a:t>
            </a:r>
            <a:endParaRPr lang="en-US" sz="1120" dirty="0"/>
          </a:p>
        </p:txBody>
      </p:sp>
      <p:sp>
        <p:nvSpPr>
          <p:cNvPr id="30" name="Text 28"/>
          <p:cNvSpPr/>
          <p:nvPr/>
        </p:nvSpPr>
        <p:spPr>
          <a:xfrm>
            <a:off x="4745736" y="4800600"/>
            <a:ext cx="2788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2695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人工补齐后再创建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8247888" y="1755648"/>
            <a:ext cx="3401568" cy="3456432"/>
          </a:xfrm>
          <a:prstGeom prst="roundRect">
            <a:avLst>
              <a:gd name="adj" fmla="val 2151"/>
            </a:avLst>
          </a:prstGeom>
          <a:solidFill>
            <a:srgbClr val="FFFDFC"/>
          </a:solidFill>
          <a:ln w="12700">
            <a:solidFill>
              <a:srgbClr val="E2DDD3"/>
            </a:solidFill>
            <a:prstDash val="solid"/>
          </a:ln>
          <a:effectLst>
            <a:outerShdw sx="100000" sy="100000" kx="0" ky="0" algn="bl" rotWithShape="0" blurRad="63500" dist="12700" dir="2700000">
              <a:srgbClr val="000000">
                <a:alpha val="9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8503920" y="2048256"/>
            <a:ext cx="1170432" cy="310896"/>
          </a:xfrm>
          <a:prstGeom prst="roundRect">
            <a:avLst>
              <a:gd name="adj" fmla="val 17647"/>
            </a:avLst>
          </a:prstGeom>
          <a:solidFill>
            <a:srgbClr val="F7F0DE"/>
          </a:solidFill>
          <a:ln w="12700">
            <a:solidFill>
              <a:srgbClr val="F7F0DE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595360" y="2139696"/>
            <a:ext cx="98755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D4B5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LIVE · 运营问答</a:t>
            </a:r>
            <a:endParaRPr lang="en-US" sz="870" dirty="0"/>
          </a:p>
        </p:txBody>
      </p:sp>
      <p:sp>
        <p:nvSpPr>
          <p:cNvPr id="34" name="Text 32"/>
          <p:cNvSpPr/>
          <p:nvPr/>
        </p:nvSpPr>
        <p:spPr>
          <a:xfrm>
            <a:off x="8522208" y="2587752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只读洞察</a:t>
            </a:r>
            <a:endParaRPr lang="en-US" sz="1900" dirty="0"/>
          </a:p>
        </p:txBody>
      </p:sp>
      <p:sp>
        <p:nvSpPr>
          <p:cNvPr id="35" name="Shape 33"/>
          <p:cNvSpPr/>
          <p:nvPr/>
        </p:nvSpPr>
        <p:spPr>
          <a:xfrm>
            <a:off x="8558784" y="3273552"/>
            <a:ext cx="118872" cy="118872"/>
          </a:xfrm>
          <a:prstGeom prst="ellipse">
            <a:avLst/>
          </a:prstGeom>
          <a:solidFill>
            <a:srgbClr val="D4B56A"/>
          </a:solidFill>
          <a:ln w="12700">
            <a:solidFill>
              <a:srgbClr val="D4B56A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796528" y="3200400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当前酒店快照</a:t>
            </a:r>
            <a:endParaRPr lang="en-US" sz="1120" dirty="0"/>
          </a:p>
        </p:txBody>
      </p:sp>
      <p:sp>
        <p:nvSpPr>
          <p:cNvPr id="37" name="Shape 35"/>
          <p:cNvSpPr/>
          <p:nvPr/>
        </p:nvSpPr>
        <p:spPr>
          <a:xfrm>
            <a:off x="8558784" y="3703320"/>
            <a:ext cx="118872" cy="118872"/>
          </a:xfrm>
          <a:prstGeom prst="ellipse">
            <a:avLst/>
          </a:prstGeom>
          <a:solidFill>
            <a:srgbClr val="D4B56A"/>
          </a:solidFill>
          <a:ln w="12700">
            <a:solidFill>
              <a:srgbClr val="D4B56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796528" y="3630168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回答经营问题</a:t>
            </a:r>
            <a:endParaRPr lang="en-US" sz="1120" dirty="0"/>
          </a:p>
        </p:txBody>
      </p:sp>
      <p:sp>
        <p:nvSpPr>
          <p:cNvPr id="39" name="Shape 37"/>
          <p:cNvSpPr/>
          <p:nvPr/>
        </p:nvSpPr>
        <p:spPr>
          <a:xfrm>
            <a:off x="8558784" y="4133088"/>
            <a:ext cx="118872" cy="118872"/>
          </a:xfrm>
          <a:prstGeom prst="ellipse">
            <a:avLst/>
          </a:prstGeom>
          <a:solidFill>
            <a:srgbClr val="D4B56A"/>
          </a:solidFill>
          <a:ln w="12700">
            <a:solidFill>
              <a:srgbClr val="D4B56A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796528" y="4059936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标明数据来源</a:t>
            </a:r>
            <a:endParaRPr lang="en-US" sz="1120" dirty="0"/>
          </a:p>
        </p:txBody>
      </p:sp>
      <p:sp>
        <p:nvSpPr>
          <p:cNvPr id="41" name="Shape 39"/>
          <p:cNvSpPr/>
          <p:nvPr/>
        </p:nvSpPr>
        <p:spPr>
          <a:xfrm>
            <a:off x="8558784" y="4562856"/>
            <a:ext cx="118872" cy="118872"/>
          </a:xfrm>
          <a:prstGeom prst="ellipse">
            <a:avLst/>
          </a:prstGeom>
          <a:solidFill>
            <a:srgbClr val="D4B56A"/>
          </a:solidFill>
          <a:ln w="12700">
            <a:solidFill>
              <a:srgbClr val="D4B56A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8796528" y="4489704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不自动改写业务</a:t>
            </a:r>
            <a:endParaRPr lang="en-US" sz="1120" dirty="0"/>
          </a:p>
        </p:txBody>
      </p:sp>
      <p:sp>
        <p:nvSpPr>
          <p:cNvPr id="43" name="Text 41"/>
          <p:cNvSpPr/>
          <p:nvPr/>
        </p:nvSpPr>
        <p:spPr>
          <a:xfrm>
            <a:off x="8540496" y="4800600"/>
            <a:ext cx="2788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D4B5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只读分析，不直接写入</a:t>
            </a:r>
            <a:endParaRPr lang="en-US" sz="950" dirty="0"/>
          </a:p>
        </p:txBody>
      </p:sp>
      <p:sp>
        <p:nvSpPr>
          <p:cNvPr id="44" name="Text 42"/>
          <p:cNvSpPr/>
          <p:nvPr/>
        </p:nvSpPr>
        <p:spPr>
          <a:xfrm>
            <a:off x="694944" y="5230368"/>
            <a:ext cx="10607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657A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下一阶段：BEO 草稿、SOP / 菜单知识助手、会谈纪要转任务与订单风险雷达。</a:t>
            </a:r>
            <a:endParaRPr lang="en-US" sz="1020" dirty="0"/>
          </a:p>
        </p:txBody>
      </p:sp>
      <p:sp>
        <p:nvSpPr>
          <p:cNvPr id="45" name="Shape 43"/>
          <p:cNvSpPr/>
          <p:nvPr/>
        </p:nvSpPr>
        <p:spPr>
          <a:xfrm>
            <a:off x="658368" y="5532120"/>
            <a:ext cx="10963656" cy="566928"/>
          </a:xfrm>
          <a:prstGeom prst="roundRect">
            <a:avLst>
              <a:gd name="adj" fmla="val 9677"/>
            </a:avLst>
          </a:prstGeom>
          <a:solidFill>
            <a:srgbClr val="12352C"/>
          </a:solidFill>
          <a:ln w="12700">
            <a:solidFill>
              <a:srgbClr val="12352C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950976" y="5733288"/>
            <a:ext cx="109728" cy="109728"/>
          </a:xfrm>
          <a:prstGeom prst="ellipse">
            <a:avLst/>
          </a:prstGeom>
          <a:solidFill>
            <a:srgbClr val="2695E8"/>
          </a:solidFill>
          <a:ln w="12700">
            <a:solidFill>
              <a:srgbClr val="2695E8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152144" y="5660136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权限继承</a:t>
            </a:r>
            <a:endParaRPr lang="en-US" sz="1020" dirty="0"/>
          </a:p>
        </p:txBody>
      </p:sp>
      <p:sp>
        <p:nvSpPr>
          <p:cNvPr id="48" name="Shape 46"/>
          <p:cNvSpPr/>
          <p:nvPr/>
        </p:nvSpPr>
        <p:spPr>
          <a:xfrm>
            <a:off x="3008376" y="5733288"/>
            <a:ext cx="109728" cy="109728"/>
          </a:xfrm>
          <a:prstGeom prst="ellipse">
            <a:avLst/>
          </a:prstGeom>
          <a:solidFill>
            <a:srgbClr val="2695E8"/>
          </a:solidFill>
          <a:ln w="12700">
            <a:solidFill>
              <a:srgbClr val="2695E8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3209544" y="5660136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租户隔离</a:t>
            </a:r>
            <a:endParaRPr lang="en-US" sz="1020" dirty="0"/>
          </a:p>
        </p:txBody>
      </p:sp>
      <p:sp>
        <p:nvSpPr>
          <p:cNvPr id="50" name="Shape 48"/>
          <p:cNvSpPr/>
          <p:nvPr/>
        </p:nvSpPr>
        <p:spPr>
          <a:xfrm>
            <a:off x="5065776" y="5733288"/>
            <a:ext cx="109728" cy="109728"/>
          </a:xfrm>
          <a:prstGeom prst="ellipse">
            <a:avLst/>
          </a:prstGeom>
          <a:solidFill>
            <a:srgbClr val="2695E8"/>
          </a:solidFill>
          <a:ln w="12700">
            <a:solidFill>
              <a:srgbClr val="2695E8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266944" y="5660136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结构化校验</a:t>
            </a:r>
            <a:endParaRPr lang="en-US" sz="1020" dirty="0"/>
          </a:p>
        </p:txBody>
      </p:sp>
      <p:sp>
        <p:nvSpPr>
          <p:cNvPr id="52" name="Shape 50"/>
          <p:cNvSpPr/>
          <p:nvPr/>
        </p:nvSpPr>
        <p:spPr>
          <a:xfrm>
            <a:off x="7123176" y="5733288"/>
            <a:ext cx="109728" cy="109728"/>
          </a:xfrm>
          <a:prstGeom prst="ellipse">
            <a:avLst/>
          </a:prstGeom>
          <a:solidFill>
            <a:srgbClr val="D4B56A"/>
          </a:solidFill>
          <a:ln w="12700">
            <a:solidFill>
              <a:srgbClr val="D4B56A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7324344" y="5660136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人工确认</a:t>
            </a:r>
            <a:endParaRPr lang="en-US" sz="1020" dirty="0"/>
          </a:p>
        </p:txBody>
      </p:sp>
      <p:sp>
        <p:nvSpPr>
          <p:cNvPr id="54" name="Shape 52"/>
          <p:cNvSpPr/>
          <p:nvPr/>
        </p:nvSpPr>
        <p:spPr>
          <a:xfrm>
            <a:off x="9180576" y="5733288"/>
            <a:ext cx="109728" cy="109728"/>
          </a:xfrm>
          <a:prstGeom prst="ellipse">
            <a:avLst/>
          </a:prstGeom>
          <a:solidFill>
            <a:srgbClr val="2695E8"/>
          </a:solidFill>
          <a:ln w="12700">
            <a:solidFill>
              <a:srgbClr val="2695E8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381744" y="5660136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全程审计</a:t>
            </a:r>
            <a:endParaRPr lang="en-US" sz="1020" dirty="0"/>
          </a:p>
        </p:txBody>
      </p:sp>
      <p:sp>
        <p:nvSpPr>
          <p:cNvPr id="56" name="Text 54"/>
          <p:cNvSpPr/>
          <p:nvPr/>
        </p:nvSpPr>
        <p:spPr>
          <a:xfrm>
            <a:off x="594360" y="6528816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7A8B8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壹蹴云科技（上海）有限公司  ·  theone Technology</a:t>
            </a:r>
            <a:endParaRPr lang="en-US" sz="850" dirty="0"/>
          </a:p>
        </p:txBody>
      </p:sp>
      <p:sp>
        <p:nvSpPr>
          <p:cNvPr id="57" name="Shape 55"/>
          <p:cNvSpPr/>
          <p:nvPr/>
        </p:nvSpPr>
        <p:spPr>
          <a:xfrm>
            <a:off x="11137392" y="6419088"/>
            <a:ext cx="438912" cy="256032"/>
          </a:xfrm>
          <a:prstGeom prst="roundRect">
            <a:avLst>
              <a:gd name="adj" fmla="val 28571"/>
            </a:avLst>
          </a:prstGeom>
          <a:solidFill>
            <a:srgbClr val="12352C"/>
          </a:solidFill>
          <a:ln w="12700">
            <a:solidFill>
              <a:srgbClr val="12352C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11137392" y="6469380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29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15400" y="-1097280"/>
            <a:ext cx="4023360" cy="4023360"/>
          </a:xfrm>
          <a:prstGeom prst="ellipse">
            <a:avLst/>
          </a:prstGeom>
          <a:solidFill>
            <a:srgbClr val="214D40">
              <a:alpha val="68000"/>
            </a:srgbClr>
          </a:solidFill>
          <a:ln w="12700">
            <a:solidFill>
              <a:srgbClr val="D4B56A">
                <a:alpha val="30000"/>
              </a:srgbClr>
            </a:solidFill>
            <a:prstDash val="solid"/>
          </a:ln>
        </p:spPr>
      </p:sp>
      <p:pic>
        <p:nvPicPr>
          <p:cNvPr id="3" name="Image 0" descr="theone SNC 智慧宴会运营中枢产品标识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502920"/>
            <a:ext cx="2423160" cy="6583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1572768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从一场宴会开始，</a:t>
            </a: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658368" y="2231136"/>
            <a:ext cx="7040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D4B5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建立可复制的运营标准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694944" y="3127248"/>
            <a:ext cx="6172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6CCC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theone SNC 将销售、执行与经营治理连接在同一条业务链路上。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85800" y="3977640"/>
            <a:ext cx="1993392" cy="1078992"/>
          </a:xfrm>
          <a:prstGeom prst="roundRect">
            <a:avLst>
              <a:gd name="adj" fmla="val 5932"/>
            </a:avLst>
          </a:prstGeom>
          <a:solidFill>
            <a:srgbClr val="173D32"/>
          </a:solidFill>
          <a:ln w="12700">
            <a:solidFill>
              <a:srgbClr val="315B5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4187952"/>
            <a:ext cx="3474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D4B5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325880" y="4114800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配置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86968" y="4498848"/>
            <a:ext cx="15727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ACC3B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酒店、场地、状态与角色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2971800" y="3977640"/>
            <a:ext cx="1993392" cy="1078992"/>
          </a:xfrm>
          <a:prstGeom prst="roundRect">
            <a:avLst>
              <a:gd name="adj" fmla="val 5932"/>
            </a:avLst>
          </a:prstGeom>
          <a:solidFill>
            <a:srgbClr val="173D32"/>
          </a:solidFill>
          <a:ln w="12700">
            <a:solidFill>
              <a:srgbClr val="315B5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172968" y="4187952"/>
            <a:ext cx="3474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D4B5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3611880" y="4114800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迁移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3172968" y="4498848"/>
            <a:ext cx="15727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ACC3B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客户与历史业务数据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5257800" y="3977640"/>
            <a:ext cx="1993392" cy="1078992"/>
          </a:xfrm>
          <a:prstGeom prst="roundRect">
            <a:avLst>
              <a:gd name="adj" fmla="val 5932"/>
            </a:avLst>
          </a:prstGeom>
          <a:solidFill>
            <a:srgbClr val="173D32"/>
          </a:solidFill>
          <a:ln w="12700">
            <a:solidFill>
              <a:srgbClr val="315B5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458968" y="4187952"/>
            <a:ext cx="3474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D4B5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5897880" y="4114800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上线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5458968" y="4498848"/>
            <a:ext cx="15727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ACC3B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培训、试运行与持续优化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8138160" y="3218688"/>
            <a:ext cx="3401568" cy="1965960"/>
          </a:xfrm>
          <a:prstGeom prst="roundRect">
            <a:avLst>
              <a:gd name="adj" fmla="val 3721"/>
            </a:avLst>
          </a:prstGeom>
          <a:solidFill>
            <a:srgbClr val="F5F1E8"/>
          </a:solidFill>
          <a:ln w="12700">
            <a:solidFill>
              <a:srgbClr val="F5F1E8"/>
            </a:solidFill>
            <a:prstDash val="solid"/>
          </a:ln>
          <a:effectLst>
            <a:outerShdw sx="100000" sy="100000" kx="0" ky="0" algn="bl" rotWithShape="0" blurRad="127000" dist="25400" dir="2700000">
              <a:srgbClr val="000000">
                <a:alpha val="24000"/>
              </a:srgbClr>
            </a:outerShdw>
          </a:effectLst>
        </p:spPr>
      </p:sp>
      <p:pic>
        <p:nvPicPr>
          <p:cNvPr id="20" name="Image 1" descr="theone Technology ma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0" y="3511296"/>
            <a:ext cx="676656" cy="557784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9253728" y="3529584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1738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壹蹴云科技（上海）有限公司</a:t>
            </a:r>
            <a:endParaRPr lang="en-US" sz="1120" dirty="0"/>
          </a:p>
        </p:txBody>
      </p:sp>
      <p:sp>
        <p:nvSpPr>
          <p:cNvPr id="22" name="Text 18"/>
          <p:cNvSpPr/>
          <p:nvPr/>
        </p:nvSpPr>
        <p:spPr>
          <a:xfrm>
            <a:off x="9253728" y="4041648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2695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theone Technology</a:t>
            </a:r>
            <a:endParaRPr lang="en-US" sz="1050" dirty="0"/>
          </a:p>
        </p:txBody>
      </p:sp>
      <p:sp>
        <p:nvSpPr>
          <p:cNvPr id="23" name="Text 19"/>
          <p:cNvSpPr/>
          <p:nvPr/>
        </p:nvSpPr>
        <p:spPr>
          <a:xfrm>
            <a:off x="8412480" y="4645152"/>
            <a:ext cx="2697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F7A6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service@biipone.com</a:t>
            </a:r>
            <a:endParaRPr lang="en-US" sz="1200" dirty="0"/>
          </a:p>
        </p:txBody>
      </p:sp>
      <p:sp>
        <p:nvSpPr>
          <p:cNvPr id="24" name="Text 20"/>
          <p:cNvSpPr/>
          <p:nvPr/>
        </p:nvSpPr>
        <p:spPr>
          <a:xfrm>
            <a:off x="594360" y="6528816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89A89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壹蹴云科技（上海）有限公司  ·  theone Technology</a:t>
            </a:r>
            <a:endParaRPr lang="en-US" sz="850" dirty="0"/>
          </a:p>
        </p:txBody>
      </p:sp>
      <p:sp>
        <p:nvSpPr>
          <p:cNvPr id="25" name="Shape 21"/>
          <p:cNvSpPr/>
          <p:nvPr/>
        </p:nvSpPr>
        <p:spPr>
          <a:xfrm>
            <a:off x="11137392" y="6419088"/>
            <a:ext cx="438912" cy="256032"/>
          </a:xfrm>
          <a:prstGeom prst="roundRect">
            <a:avLst>
              <a:gd name="adj" fmla="val 28571"/>
            </a:avLst>
          </a:prstGeom>
          <a:solidFill>
            <a:srgbClr val="D4B56A"/>
          </a:solidFill>
          <a:ln w="12700">
            <a:solidFill>
              <a:srgbClr val="D4B56A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11137392" y="6469380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235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08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Ya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theone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theone SNC 智慧宴会运营中枢</dc:title>
  <dc:subject>theone SNC 智慧宴会运营中枢产品介绍</dc:subject>
  <dc:creator>壹蹴云科技（上海）有限公司</dc:creator>
  <cp:lastModifiedBy>壹蹴云科技（上海）有限公司</cp:lastModifiedBy>
  <cp:revision>1</cp:revision>
  <dcterms:created xsi:type="dcterms:W3CDTF">2026-09-04T08:08:03Z</dcterms:created>
  <dcterms:modified xsi:type="dcterms:W3CDTF">2026-09-04T08:08:03Z</dcterms:modified>
</cp:coreProperties>
</file>